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4" r:id="rId9"/>
    <p:sldId id="265" r:id="rId10"/>
    <p:sldId id="266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ik-bayreuth.de/kursfinder/register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ayreuth.moveon4.com/locallogin/570ab0be3e5d66797220a139/eng" TargetMode="External"/><Relationship Id="rId2" Type="http://schemas.openxmlformats.org/officeDocument/2006/relationships/hyperlink" Target="http://www.international-office.uni-bayreuth.de/en/come-to-bayreuth/application_and_admission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9"/>
            <a:ext cx="7315200" cy="2715202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 Exchange Programs </a:t>
            </a:r>
            <a:br>
              <a:rPr lang="en-US" dirty="0"/>
            </a:br>
            <a:r>
              <a:rPr lang="en-US" sz="3100" dirty="0"/>
              <a:t>  </a:t>
            </a:r>
            <a:br>
              <a:rPr lang="en-US" dirty="0"/>
            </a:b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交換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學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生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計畫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Chinese Culture University</a:t>
            </a:r>
          </a:p>
          <a:p>
            <a:r>
              <a:rPr lang="en-US" dirty="0"/>
              <a:t>Department of German</a:t>
            </a:r>
          </a:p>
        </p:txBody>
      </p:sp>
    </p:spTree>
    <p:extLst>
      <p:ext uri="{BB962C8B-B14F-4D97-AF65-F5344CB8AC3E}">
        <p14:creationId xmlns:p14="http://schemas.microsoft.com/office/powerpoint/2010/main" val="3590320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23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Zeitplan</a:t>
            </a: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申請時程</a:t>
            </a:r>
            <a:b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b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	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2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Nach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Erhalt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der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Bestätigung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von der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Universität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/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  收到德國學校同意函後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：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	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Visum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beantragen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!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申請簽證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！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	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Deutsches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Institut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德國在台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協會</a:t>
            </a:r>
            <a:endParaRPr lang="en-US" altLang="zh-TW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	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Dauer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/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所需時間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約需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周 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6 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Wochen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）</a:t>
            </a:r>
            <a:endParaRPr lang="en-US" altLang="zh-TW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4" name="Arrow: Right 3"/>
          <p:cNvSpPr/>
          <p:nvPr/>
        </p:nvSpPr>
        <p:spPr>
          <a:xfrm>
            <a:off x="4272594" y="3853306"/>
            <a:ext cx="509798" cy="485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027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Danke</a:t>
            </a:r>
            <a:r>
              <a:rPr lang="en-US" altLang="zh-CN" dirty="0"/>
              <a:t>!</a:t>
            </a:r>
            <a:br>
              <a:rPr lang="en-US" altLang="zh-CN" dirty="0"/>
            </a:br>
            <a:r>
              <a:rPr lang="zh-CN" altLang="en-US" dirty="0"/>
              <a:t>謝謝</a:t>
            </a:r>
            <a:r>
              <a:rPr lang="en-US" altLang="zh-CN" dirty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Susanne Schick</a:t>
            </a:r>
          </a:p>
          <a:p>
            <a:r>
              <a:rPr lang="en-US" dirty="0" err="1"/>
              <a:t>Raum</a:t>
            </a:r>
            <a:r>
              <a:rPr lang="en-US" dirty="0"/>
              <a:t> 225</a:t>
            </a:r>
          </a:p>
          <a:p>
            <a:r>
              <a:rPr lang="en-US" dirty="0"/>
              <a:t>Mo: 	15:00-16:00 </a:t>
            </a:r>
            <a:r>
              <a:rPr lang="en-US" dirty="0" err="1"/>
              <a:t>Uhr</a:t>
            </a:r>
            <a:endParaRPr lang="en-US" dirty="0"/>
          </a:p>
          <a:p>
            <a:r>
              <a:rPr lang="en-US" dirty="0"/>
              <a:t>Do:	10:00-12:00, 15:00-16:00 </a:t>
            </a:r>
            <a:r>
              <a:rPr lang="en-US" dirty="0" err="1"/>
              <a:t>Uhr</a:t>
            </a:r>
            <a:endParaRPr lang="en-US" dirty="0"/>
          </a:p>
          <a:p>
            <a:r>
              <a:rPr lang="en-US" dirty="0"/>
              <a:t>Fr:	 13:00-15:00 </a:t>
            </a:r>
            <a:r>
              <a:rPr lang="en-US" dirty="0" err="1"/>
              <a:t>Uhr</a:t>
            </a:r>
            <a:endParaRPr lang="en-US" dirty="0"/>
          </a:p>
          <a:p>
            <a:r>
              <a:rPr lang="en-US" dirty="0"/>
              <a:t>xss@ulive.pccu.edu.tw</a:t>
            </a:r>
          </a:p>
        </p:txBody>
      </p:sp>
    </p:spTree>
    <p:extLst>
      <p:ext uri="{BB962C8B-B14F-4D97-AF65-F5344CB8AC3E}">
        <p14:creationId xmlns:p14="http://schemas.microsoft.com/office/powerpoint/2010/main" val="60466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Aktuelle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Programme</a:t>
            </a: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現況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2781" y="868680"/>
            <a:ext cx="3609129" cy="2780828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err="1">
                <a:latin typeface="Corbel" panose="020B0503020204020204" pitchFamily="34" charset="0"/>
                <a:ea typeface="標楷體" panose="03000509000000000000" pitchFamily="65" charset="-120"/>
              </a:rPr>
              <a:t>Universität</a:t>
            </a:r>
            <a:r>
              <a:rPr lang="en-US" sz="4000" dirty="0">
                <a:latin typeface="Corbel" panose="020B0503020204020204" pitchFamily="34" charset="0"/>
                <a:ea typeface="標楷體" panose="03000509000000000000" pitchFamily="65" charset="-120"/>
              </a:rPr>
              <a:t> Bayreuth</a:t>
            </a:r>
          </a:p>
          <a:p>
            <a:endParaRPr lang="en-US" sz="4000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sz="4000" dirty="0">
                <a:latin typeface="Corbel" panose="020B0503020204020204" pitchFamily="34" charset="0"/>
                <a:ea typeface="標楷體" panose="03000509000000000000" pitchFamily="65" charset="-120"/>
              </a:rPr>
              <a:t>Bayreuth </a:t>
            </a:r>
            <a:r>
              <a:rPr lang="zh-CN" altLang="en-US" sz="4000" dirty="0">
                <a:latin typeface="Corbel" panose="020B0503020204020204" pitchFamily="34" charset="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latin typeface="Corbel" panose="020B0503020204020204" pitchFamily="34" charset="0"/>
                <a:ea typeface="標楷體" panose="03000509000000000000" pitchFamily="65" charset="-120"/>
              </a:rPr>
              <a:t>學</a:t>
            </a:r>
            <a:endParaRPr lang="en-US" sz="4000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72463" y="1123837"/>
            <a:ext cx="3474720" cy="2262938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>
                <a:latin typeface="Corbel" panose="020B0503020204020204" pitchFamily="34" charset="0"/>
                <a:ea typeface="標楷體" panose="03000509000000000000" pitchFamily="65" charset="-120"/>
              </a:rPr>
              <a:t>IIK Bayreuth</a:t>
            </a:r>
          </a:p>
          <a:p>
            <a:endParaRPr lang="en-US" sz="4000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sz="4000" dirty="0">
                <a:latin typeface="Corbel" panose="020B0503020204020204" pitchFamily="34" charset="0"/>
                <a:ea typeface="標楷體" panose="03000509000000000000" pitchFamily="65" charset="-120"/>
              </a:rPr>
              <a:t>Bayreuth </a:t>
            </a:r>
          </a:p>
          <a:p>
            <a:pPr marL="0" indent="0">
              <a:buNone/>
            </a:pPr>
            <a:r>
              <a:rPr lang="en-US" altLang="zh-CN" sz="4000" dirty="0">
                <a:latin typeface="Corbel" panose="020B0503020204020204" pitchFamily="34" charset="0"/>
                <a:ea typeface="標楷體" panose="03000509000000000000" pitchFamily="65" charset="-120"/>
              </a:rPr>
              <a:t>  </a:t>
            </a:r>
            <a:r>
              <a:rPr lang="zh-CN" altLang="en-US" sz="4000" dirty="0">
                <a:latin typeface="Corbel" panose="020B0503020204020204" pitchFamily="34" charset="0"/>
                <a:ea typeface="標楷體" panose="03000509000000000000" pitchFamily="65" charset="-120"/>
              </a:rPr>
              <a:t>語言中心</a:t>
            </a:r>
            <a:endParaRPr lang="en-US" sz="4000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331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Bedingungen</a:t>
            </a: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申請條件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Universität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Bayreuth 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大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學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Nachweis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über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die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bestandene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B2-Prüfung</a:t>
            </a:r>
          </a:p>
          <a:p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通過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B2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考試並取得證書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Zentrum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für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Interkulturelle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Kommunikation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(IIK) Bayreuth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語言中心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Deutsch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Niveau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A2</a:t>
            </a:r>
          </a:p>
          <a:p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德文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A2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程度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035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Angebot</a:t>
            </a: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計畫內容比較說明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4189" y="719977"/>
            <a:ext cx="3474720" cy="807720"/>
          </a:xfrm>
        </p:spPr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Universität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Bayreuth </a:t>
            </a:r>
            <a:r>
              <a:rPr lang="zh-CN" altLang="en-US" sz="2400" dirty="0">
                <a:latin typeface="Corbel" panose="020B0503020204020204" pitchFamily="34" charset="0"/>
                <a:ea typeface="標楷體" panose="03000509000000000000" pitchFamily="65" charset="-120"/>
              </a:rPr>
              <a:t>大学</a:t>
            </a:r>
            <a:endParaRPr lang="en-US" sz="2400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4189" y="2063470"/>
            <a:ext cx="3474720" cy="415786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Begrenzung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: </a:t>
            </a: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5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Studenten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/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Jahr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  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限制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: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一年至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多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5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名學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生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Teilnahme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an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Lehrveranstal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-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tungen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in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deutscher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oder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englischer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Sprache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  參與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大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學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校本部的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課程</a:t>
            </a:r>
            <a:b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（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以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德文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或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英文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授課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）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Keine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Kursgebühren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  不用付學分費用</a:t>
            </a:r>
            <a:endParaRPr lang="en-US" altLang="zh-TW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Wohnheimplatz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/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提供宿舍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22697" y="853654"/>
            <a:ext cx="3474720" cy="101560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Zentrum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für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Interkulturelle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Kommunikation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(IIK)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Bayreuth </a:t>
            </a:r>
            <a:r>
              <a:rPr lang="zh-CN" altLang="en-US" sz="2600" dirty="0">
                <a:latin typeface="Corbel" panose="020B0503020204020204" pitchFamily="34" charset="0"/>
                <a:ea typeface="標楷體" panose="03000509000000000000" pitchFamily="65" charset="-120"/>
              </a:rPr>
              <a:t>語言中心 </a:t>
            </a:r>
            <a:r>
              <a:rPr lang="en-US" sz="2200" dirty="0">
                <a:latin typeface="Corbel" panose="020B0503020204020204" pitchFamily="34" charset="0"/>
                <a:ea typeface="標楷體" panose="03000509000000000000" pitchFamily="65" charset="-120"/>
              </a:rPr>
              <a:t>(IIK)</a:t>
            </a:r>
            <a:endParaRPr lang="en-US" sz="2600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2696" y="1869261"/>
            <a:ext cx="4243239" cy="4319705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Begrenzung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: </a:t>
            </a: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Mindestens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 8 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Teilnehmer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/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Kurs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  限制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:8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名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（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含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）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以上學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生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才開課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Teilnahme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an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Intensivkkurs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Deutsch / 20 h pro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Woche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  密集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德語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課程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每周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20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小時</a:t>
            </a:r>
            <a:endParaRPr lang="en-US" altLang="zh-TW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Kursgebühren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  需負擔學分費用</a:t>
            </a:r>
            <a:endParaRPr lang="en-US" altLang="zh-TW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Wohnheimplatz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/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提供宿舍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10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Angebot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IIK</a:t>
            </a: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計畫說明 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(IIK)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07497"/>
            <a:ext cx="7315200" cy="6077119"/>
          </a:xfrm>
        </p:spPr>
        <p:txBody>
          <a:bodyPr/>
          <a:lstStyle/>
          <a:p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Deutsch-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Intensivkurs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: 1 Semester</a:t>
            </a:r>
          </a:p>
          <a:p>
            <a:pPr marL="0" indent="0">
              <a:buNone/>
            </a:pP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  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一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學期 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/ 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6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個月：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1,881.00 €  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</a:rPr>
              <a:t>3.5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月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密集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德語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課程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共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15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周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）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Deutsch-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Intensivkurs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: 2 Semester</a:t>
            </a:r>
          </a:p>
          <a:p>
            <a:pPr marL="0" indent="0">
              <a:buNone/>
            </a:pP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 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兩學期 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/ 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12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個月：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4,640.00 €  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9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</a:rPr>
              <a:t>.5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月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密集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德語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課程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共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38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周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）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------------------------------</a:t>
            </a:r>
          </a:p>
          <a:p>
            <a:r>
              <a:rPr lang="en-US" altLang="zh-TW" dirty="0" err="1">
                <a:latin typeface="Corbel" panose="020B0503020204020204" pitchFamily="34" charset="0"/>
                <a:ea typeface="標楷體" panose="03000509000000000000" pitchFamily="65" charset="-120"/>
              </a:rPr>
              <a:t>Weitere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Corbel" panose="020B0503020204020204" pitchFamily="34" charset="0"/>
                <a:ea typeface="標楷體" panose="03000509000000000000" pitchFamily="65" charset="-120"/>
              </a:rPr>
              <a:t>Kosten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 /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 其他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費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用 （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gilt </a:t>
            </a:r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auch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für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  Uni Bayreuth B2-Plan /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一样：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B2-Bayreuth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大学校本部的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計畫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)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：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- </a:t>
            </a:r>
            <a:r>
              <a:rPr lang="en-US" altLang="zh-TW" dirty="0" err="1">
                <a:latin typeface="Corbel" panose="020B0503020204020204" pitchFamily="34" charset="0"/>
                <a:ea typeface="標楷體" panose="03000509000000000000" pitchFamily="65" charset="-120"/>
              </a:rPr>
              <a:t>Wohnheimplatz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 (</a:t>
            </a:r>
            <a:r>
              <a:rPr lang="en-US" altLang="zh-TW" dirty="0" err="1">
                <a:latin typeface="Corbel" panose="020B0503020204020204" pitchFamily="34" charset="0"/>
                <a:ea typeface="標楷體" panose="03000509000000000000" pitchFamily="65" charset="-120"/>
              </a:rPr>
              <a:t>ungefähr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)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宿舍費 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約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200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歐元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/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月）</a:t>
            </a:r>
            <a:endParaRPr lang="en-US" altLang="zh-TW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- </a:t>
            </a:r>
            <a:r>
              <a:rPr lang="en-US" altLang="zh-TW" dirty="0" err="1">
                <a:latin typeface="Corbel" panose="020B0503020204020204" pitchFamily="34" charset="0"/>
                <a:ea typeface="標楷體" panose="03000509000000000000" pitchFamily="65" charset="-120"/>
              </a:rPr>
              <a:t>Krankenversicherung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保險費 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（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約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90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歐元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學期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）</a:t>
            </a:r>
            <a:endParaRPr lang="en-US" altLang="zh-TW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- </a:t>
            </a:r>
            <a:r>
              <a:rPr lang="en-US" altLang="zh-TW" dirty="0" err="1">
                <a:latin typeface="Corbel" panose="020B0503020204020204" pitchFamily="34" charset="0"/>
                <a:ea typeface="標楷體" panose="03000509000000000000" pitchFamily="65" charset="-120"/>
              </a:rPr>
              <a:t>Studentenausweis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 (</a:t>
            </a:r>
            <a:r>
              <a:rPr lang="en-US" altLang="zh-TW" dirty="0" err="1">
                <a:latin typeface="Corbel" panose="020B0503020204020204" pitchFamily="34" charset="0"/>
                <a:ea typeface="標楷體" panose="03000509000000000000" pitchFamily="65" charset="-120"/>
              </a:rPr>
              <a:t>Anmeldung</a:t>
            </a: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)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學生 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ID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費用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（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約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106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歐元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學期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）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- 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Visum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簽證費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（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約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60</a:t>
            </a: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歐元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？）</a:t>
            </a:r>
            <a:endParaRPr lang="en-US" altLang="zh-CN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- (…)</a:t>
            </a:r>
          </a:p>
        </p:txBody>
      </p:sp>
    </p:spTree>
    <p:extLst>
      <p:ext uri="{BB962C8B-B14F-4D97-AF65-F5344CB8AC3E}">
        <p14:creationId xmlns:p14="http://schemas.microsoft.com/office/powerpoint/2010/main" val="392830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Zeitplan</a:t>
            </a:r>
            <a:b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申請時程</a:t>
            </a:r>
            <a:b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b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en-US" altLang="zh-TW" dirty="0">
                <a:latin typeface="Corbel" panose="020B0503020204020204" pitchFamily="34" charset="0"/>
                <a:ea typeface="標楷體" panose="03000509000000000000" pitchFamily="65" charset="-120"/>
              </a:rPr>
              <a:t>	</a:t>
            </a:r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1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IIK </a:t>
            </a:r>
            <a:r>
              <a:rPr lang="en-US" u="sng" dirty="0" err="1">
                <a:latin typeface="Corbel" panose="020B0503020204020204" pitchFamily="34" charset="0"/>
                <a:ea typeface="標楷體" panose="03000509000000000000" pitchFamily="65" charset="-120"/>
              </a:rPr>
              <a:t>Sommer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semester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2018: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jetzt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bewerben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! </a:t>
            </a:r>
          </a:p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Frist: </a:t>
            </a:r>
            <a:r>
              <a:rPr lang="zh-TW" altLang="en-US" dirty="0">
                <a:solidFill>
                  <a:schemeClr val="tx1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需於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15.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Dezember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2017</a:t>
            </a:r>
            <a:r>
              <a:rPr lang="zh-TW" altLang="en-US" dirty="0">
                <a:solidFill>
                  <a:schemeClr val="tx1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以前提出</a:t>
            </a:r>
            <a:endParaRPr lang="en-US" dirty="0">
              <a:solidFill>
                <a:schemeClr val="tx1"/>
              </a:solidFill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IIK Herbst- und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Sommersemester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2018/19:</a:t>
            </a:r>
          </a:p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Frist:</a:t>
            </a:r>
            <a:r>
              <a:rPr lang="zh-TW" altLang="en-US" dirty="0">
                <a:solidFill>
                  <a:schemeClr val="tx1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需於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Mitte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Juni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2018</a:t>
            </a:r>
            <a:r>
              <a:rPr lang="zh-TW" altLang="en-US" dirty="0">
                <a:solidFill>
                  <a:schemeClr val="tx1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以前提出</a:t>
            </a:r>
            <a:endParaRPr lang="en-US" dirty="0">
              <a:solidFill>
                <a:schemeClr val="tx1"/>
              </a:solidFill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Universität Bayreuth </a:t>
            </a:r>
            <a:r>
              <a:rPr lang="en-US" u="sng" dirty="0" err="1">
                <a:latin typeface="Corbel" panose="020B0503020204020204" pitchFamily="34" charset="0"/>
                <a:ea typeface="標楷體" panose="03000509000000000000" pitchFamily="65" charset="-120"/>
              </a:rPr>
              <a:t>Sommer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semester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2018: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jetzt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bewerben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! </a:t>
            </a:r>
          </a:p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Frist:</a:t>
            </a:r>
            <a:r>
              <a:rPr lang="zh-TW" altLang="en-US" dirty="0">
                <a:solidFill>
                  <a:schemeClr val="tx1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需於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15.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Dezember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2017</a:t>
            </a:r>
            <a:r>
              <a:rPr lang="zh-TW" altLang="en-US" dirty="0">
                <a:solidFill>
                  <a:schemeClr val="tx1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以前提出</a:t>
            </a:r>
            <a:endParaRPr lang="en-US" dirty="0">
              <a:solidFill>
                <a:schemeClr val="tx1"/>
              </a:solidFill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Universität Bayreuth Herbst- und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Sommersemester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2018/19:</a:t>
            </a:r>
          </a:p>
          <a:p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Frist:</a:t>
            </a:r>
            <a:r>
              <a:rPr lang="zh-TW" altLang="en-US" dirty="0">
                <a:solidFill>
                  <a:schemeClr val="tx1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需於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Mitte </a:t>
            </a:r>
            <a:r>
              <a:rPr lang="en-US" dirty="0" err="1">
                <a:latin typeface="Corbel" panose="020B0503020204020204" pitchFamily="34" charset="0"/>
                <a:ea typeface="標楷體" panose="03000509000000000000" pitchFamily="65" charset="-120"/>
              </a:rPr>
              <a:t>Juni</a:t>
            </a:r>
            <a:r>
              <a:rPr lang="en-US" dirty="0">
                <a:latin typeface="Corbel" panose="020B0503020204020204" pitchFamily="34" charset="0"/>
                <a:ea typeface="標楷體" panose="03000509000000000000" pitchFamily="65" charset="-120"/>
              </a:rPr>
              <a:t> 2018</a:t>
            </a:r>
            <a:r>
              <a:rPr lang="zh-TW" altLang="en-US" dirty="0">
                <a:solidFill>
                  <a:schemeClr val="tx1"/>
                </a:solidFill>
                <a:latin typeface="Corbel" panose="020B0503020204020204" pitchFamily="34" charset="0"/>
                <a:ea typeface="標楷體" panose="03000509000000000000" pitchFamily="65" charset="-120"/>
              </a:rPr>
              <a:t>以前提出</a:t>
            </a:r>
            <a:endParaRPr lang="en-US" dirty="0">
              <a:solidFill>
                <a:schemeClr val="tx1"/>
              </a:solidFill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507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61C0-AB7B-4A3C-8178-70796569F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Erster</a:t>
            </a:r>
            <a:r>
              <a:rPr lang="en-US" dirty="0"/>
              <a:t> </a:t>
            </a:r>
            <a:r>
              <a:rPr lang="en-US" dirty="0" err="1"/>
              <a:t>Schritt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IIK</a:t>
            </a:r>
            <a:br>
              <a:rPr lang="en-US" dirty="0"/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IIK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前的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第一步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79B7D-8B47-4885-B77A-987F8F12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IIK </a:t>
            </a:r>
            <a:r>
              <a:rPr lang="en-US" dirty="0" err="1"/>
              <a:t>Einstufungstest</a:t>
            </a:r>
            <a:r>
              <a:rPr lang="en-US" dirty="0"/>
              <a:t> online: </a:t>
            </a:r>
            <a:r>
              <a:rPr lang="en-US" dirty="0" err="1"/>
              <a:t>Sprachtest</a:t>
            </a:r>
            <a:r>
              <a:rPr lang="en-US" dirty="0"/>
              <a:t> / </a:t>
            </a:r>
            <a:r>
              <a:rPr lang="en-US" dirty="0" err="1"/>
              <a:t>Niveau</a:t>
            </a:r>
            <a:r>
              <a:rPr lang="en-US" dirty="0"/>
              <a:t> (</a:t>
            </a:r>
            <a:r>
              <a:rPr lang="en-US" dirty="0" err="1">
                <a:solidFill>
                  <a:srgbClr val="FF0000"/>
                </a:solidFill>
              </a:rPr>
              <a:t>jetzt</a:t>
            </a:r>
            <a:r>
              <a:rPr lang="en-US" dirty="0"/>
              <a:t>!)</a:t>
            </a:r>
            <a:br>
              <a:rPr lang="en-US" dirty="0"/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線上語文能力測驗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u="sng" dirty="0">
                <a:hlinkClick r:id="rId2"/>
              </a:rPr>
              <a:t>http://iik-bayreuth.de/kursfinder/register.php</a:t>
            </a:r>
            <a:endParaRPr lang="en-US" u="sng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Info </a:t>
            </a:r>
            <a:r>
              <a:rPr lang="en-US" dirty="0" err="1"/>
              <a:t>vom</a:t>
            </a:r>
            <a:r>
              <a:rPr lang="en-US" dirty="0"/>
              <a:t> IIK per email</a:t>
            </a:r>
            <a:br>
              <a:rPr lang="en-US" dirty="0"/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語文能力測驗完成後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IIK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的電郵通知內容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  <a:t>Online </a:t>
            </a:r>
            <a:r>
              <a:rPr lang="en-US" altLang="zh-CN" dirty="0" err="1">
                <a:latin typeface="Corbel" panose="020B0503020204020204" pitchFamily="34" charset="0"/>
                <a:ea typeface="標楷體" panose="03000509000000000000" pitchFamily="65" charset="-120"/>
              </a:rPr>
              <a:t>Bewerbung</a:t>
            </a:r>
            <a:br>
              <a:rPr lang="en-US" altLang="zh-CN" dirty="0">
                <a:latin typeface="Corbel" panose="020B0503020204020204" pitchFamily="34" charset="0"/>
                <a:ea typeface="標楷體" panose="03000509000000000000" pitchFamily="65" charset="-120"/>
              </a:rPr>
            </a:br>
            <a:r>
              <a:rPr lang="zh-TW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申請</a:t>
            </a:r>
            <a:r>
              <a:rPr lang="zh-CN" altLang="en-US" dirty="0">
                <a:latin typeface="Corbel" panose="020B0503020204020204" pitchFamily="34" charset="0"/>
                <a:ea typeface="標楷體" panose="03000509000000000000" pitchFamily="65" charset="-120"/>
              </a:rPr>
              <a:t>網址</a:t>
            </a:r>
            <a:endParaRPr lang="en-US" dirty="0">
              <a:latin typeface="Corbel" panose="020B0503020204020204" pitchFamily="34" charset="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http://www.international-office.uni-bayreuth.de/en/come-to-bayreuth/application_and_admission/index.html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https://bayreuth.moveon4.com/locallogin/570ab0be3e5d66797220a139/eng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7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5839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277</TotalTime>
  <Words>397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幼圆</vt:lpstr>
      <vt:lpstr>標楷體</vt:lpstr>
      <vt:lpstr>Corbel</vt:lpstr>
      <vt:lpstr>Times New Roman</vt:lpstr>
      <vt:lpstr>Wingdings 2</vt:lpstr>
      <vt:lpstr>Frame</vt:lpstr>
      <vt:lpstr>Student Exchange Programs     交換學生計畫</vt:lpstr>
      <vt:lpstr>Aktuelle Programme 現況</vt:lpstr>
      <vt:lpstr>Bedingungen  申請條件</vt:lpstr>
      <vt:lpstr>Angebot  計畫內容比較說明</vt:lpstr>
      <vt:lpstr>Angebot IIK  計畫說明 (IIK)</vt:lpstr>
      <vt:lpstr>Zeitplan 申請時程   1</vt:lpstr>
      <vt:lpstr>Erster Schritt zum IIK 去IIK前的 第一步</vt:lpstr>
      <vt:lpstr>Online Bewerbung 申請網址</vt:lpstr>
      <vt:lpstr>PowerPoint Presentation</vt:lpstr>
      <vt:lpstr>PowerPoint Presentation</vt:lpstr>
      <vt:lpstr>Zeitplan 申請時程   2</vt:lpstr>
      <vt:lpstr>Danke! 謝謝!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Exchange Programs</dc:title>
  <dc:creator>Susanne Schick</dc:creator>
  <cp:lastModifiedBy>Susanne Schick</cp:lastModifiedBy>
  <cp:revision>56</cp:revision>
  <dcterms:created xsi:type="dcterms:W3CDTF">2016-10-02T06:39:24Z</dcterms:created>
  <dcterms:modified xsi:type="dcterms:W3CDTF">2017-11-25T12:59:02Z</dcterms:modified>
</cp:coreProperties>
</file>